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lab 레트로라이프" charset="1" panose="02000600000000000000"/>
      <p:regular r:id="rId10"/>
    </p:embeddedFont>
    <p:embeddedFont>
      <p:font typeface="Tlab 레트로라이프 Bold" charset="1" panose="02000800000000000000"/>
      <p:regular r:id="rId11"/>
    </p:embeddedFont>
    <p:embeddedFont>
      <p:font typeface="Source Han Sans KR" charset="1" panose="020B0400000000000000"/>
      <p:regular r:id="rId12"/>
    </p:embeddedFont>
    <p:embeddedFont>
      <p:font typeface="Source Han Sans KR Bold" charset="1" panose="020B0800000000000000"/>
      <p:regular r:id="rId13"/>
    </p:embeddedFont>
    <p:embeddedFont>
      <p:font typeface="Source Han Sans KR Extra-Light" charset="1" panose="020B0200000000000000"/>
      <p:regular r:id="rId14"/>
    </p:embeddedFont>
    <p:embeddedFont>
      <p:font typeface="Source Han Sans KR Light" charset="1" panose="020B0300000000000000"/>
      <p:regular r:id="rId15"/>
    </p:embeddedFont>
    <p:embeddedFont>
      <p:font typeface="Source Han Sans KR Medium" charset="1" panose="020B0600000000000000"/>
      <p:regular r:id="rId16"/>
    </p:embeddedFont>
    <p:embeddedFont>
      <p:font typeface="Source Han Sans KR Heavy" charset="1" panose="020B0A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30" Target="slides/slide13.xml" Type="http://schemas.openxmlformats.org/officeDocument/2006/relationships/slide"/><Relationship Id="rId31" Target="slides/slide14.xml" Type="http://schemas.openxmlformats.org/officeDocument/2006/relationships/slide"/><Relationship Id="rId32" Target="slides/slide15.xml" Type="http://schemas.openxmlformats.org/officeDocument/2006/relationships/slide"/><Relationship Id="rId33" Target="slides/slide1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46946" y="3859539"/>
            <a:ext cx="11594107" cy="1253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3"/>
              </a:lnSpc>
            </a:pPr>
            <a:r>
              <a:rPr lang="en-US" sz="8002" spc="-80">
                <a:solidFill>
                  <a:srgbClr val="000000"/>
                </a:solidFill>
                <a:ea typeface="Tlab 레트로라이프"/>
              </a:rPr>
              <a:t>대용량 시스템 설계 기초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98592" y="810260"/>
            <a:ext cx="515603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19"/>
              </a:lnSpc>
              <a:spcBef>
                <a:spcPct val="0"/>
              </a:spcBef>
            </a:pPr>
            <a:r>
              <a:rPr lang="en-US" sz="2299" spc="-57">
                <a:solidFill>
                  <a:srgbClr val="000000"/>
                </a:solidFill>
                <a:latin typeface="Source Han Sans KR Medium"/>
                <a:ea typeface="Source Han Sans KR Medium"/>
              </a:rPr>
              <a:t>월간CS - 대용량 시스템 설계 기초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503353" y="8762418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김혜린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86784" y="5707052"/>
            <a:ext cx="8114433" cy="499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2"/>
              </a:lnSpc>
            </a:pPr>
            <a:r>
              <a:rPr lang="en-US" sz="3200" spc="-32">
                <a:solidFill>
                  <a:srgbClr val="000000"/>
                </a:solidFill>
                <a:latin typeface="Tlab 레트로라이프"/>
                <a:ea typeface="Tlab 레트로라이프"/>
              </a:rPr>
              <a:t>5.안정 해시 설계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0063" y="8854493"/>
            <a:ext cx="4755947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-57">
                <a:solidFill>
                  <a:srgbClr val="000000"/>
                </a:solidFill>
                <a:latin typeface="Source Han Sans KR Bold"/>
              </a:rPr>
              <a:t>2024.03.14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503353" y="8338238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</a:rPr>
              <a:t>OolongTea620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ea typeface="Source Han Sans KR Bold"/>
              </a:rPr>
              <a:t>기본 부분 구현 방식의 문제점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965352"/>
            <a:ext cx="9515343" cy="2795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1.파티션의 크기를 균등하게 나누는 것이 어렵다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서버 추가/삭제를 감안 할 때, 파티션의 크기를 균등하게 유지하는 것이 불가능하다. 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파티션 : 인접한 서버 사이의 해시 공간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</a:p>
          <a:p>
            <a:pPr>
              <a:lnSpc>
                <a:spcPts val="3359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latin typeface="Source Han Sans KR Bold"/>
                <a:ea typeface="Source Han Sans KR Bold"/>
              </a:rPr>
              <a:t>서버 삭제 시, 어떤 서버가 제거 되면, 특정 서버에 key 분배가 많아 질 수 있다.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7408321"/>
            <a:ext cx="8144272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2.키의 균등 분포(uniform distribution)을 달성하기가 어려움</a:t>
            </a:r>
          </a:p>
          <a:p>
            <a:pPr>
              <a:lnSpc>
                <a:spcPts val="3500"/>
              </a:lnSpc>
            </a:pPr>
          </a:p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👉 가상 노드의 제한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latin typeface="Source Han Sans KR Bold"/>
                <a:ea typeface="Source Han Sans KR Bold"/>
              </a:rPr>
              <a:t>가상 노드 (Virtual node)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052570"/>
            <a:ext cx="10930732" cy="2769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가상 노드 (Virtual node)</a:t>
            </a:r>
          </a:p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실제 노드 or 서버를 가리키는 노드</a:t>
            </a:r>
          </a:p>
          <a:p>
            <a:pPr>
              <a:lnSpc>
                <a:spcPts val="3080"/>
              </a:lnSpc>
            </a:pPr>
          </a:p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- 하나의 서버는 링 위에 여러 개의 가상 노드를 가질 수 있다.</a:t>
            </a:r>
          </a:p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- 서버는 하나가 아닌 여러 개의 파티션을 관리한다.</a:t>
            </a:r>
          </a:p>
          <a:p>
            <a:pPr>
              <a:lnSpc>
                <a:spcPts val="3080"/>
              </a:lnSpc>
            </a:pP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- 키의 위치 부터 시계 방향으로 탐색하다 만나는 최초의 가상노드가 해당 키가 저장될 서버가 된다.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ea typeface="Source Han Sans KR Bold"/>
              </a:rPr>
              <a:t>원리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062095"/>
            <a:ext cx="11267413" cy="2325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- 키의 위치 부터 시계 방향으로 탐색하다 만나는 최초의 가상노드가 해당 키가 저장될 서버가 된</a:t>
            </a:r>
          </a:p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가상 노드의 갯수가 늘어날 수록, 표준편차(standard deviation)가 작아져 키의 분포는 균등해진다.</a:t>
            </a:r>
          </a:p>
          <a:p>
            <a:pPr>
              <a:lnSpc>
                <a:spcPts val="3080"/>
              </a:lnSpc>
            </a:pPr>
          </a:p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- 100 ~ 200개의 가상 노드 -&gt; 5%~10%의 표준편차</a:t>
            </a:r>
          </a:p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- 다만, 노드가 많아질수록 노드 데이터를 저장할 공간이 필요하다 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- 요구 사항에 맞는 노드 개수를 적절히 조정 해야한다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latin typeface="Source Han Sans KR Bold"/>
                <a:ea typeface="Source Han Sans KR Bold"/>
              </a:rPr>
              <a:t>서버 추가/삭제 시 : 재배치할 키 결정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062095"/>
            <a:ext cx="9294812" cy="2715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s4 추가 시, 재배치 데이터 범위 </a:t>
            </a:r>
          </a:p>
          <a:p>
            <a:pPr>
              <a:lnSpc>
                <a:spcPts val="3080"/>
              </a:lnSpc>
            </a:pPr>
          </a:p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s4-다음 반시계 방향에 있는 첫번째 서버</a:t>
            </a:r>
          </a:p>
          <a:p>
            <a:pPr>
              <a:lnSpc>
                <a:spcPts val="3080"/>
              </a:lnSpc>
            </a:pPr>
          </a:p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s1 삭제 시</a:t>
            </a:r>
          </a:p>
          <a:p>
            <a:pPr>
              <a:lnSpc>
                <a:spcPts val="3080"/>
              </a:lnSpc>
            </a:pP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s1부터 그 반시계 방향에 있는 최초 서버 s0 사이에 있는 키들이 s2로 재배치 되어야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ea typeface="Source Han Sans KR Bold"/>
              </a:rPr>
              <a:t>정리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062095"/>
            <a:ext cx="7953772" cy="1934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서버가 추가 되거나, 삭제 시, 재배치 되는 키의 수를 최소화 하기 위해서</a:t>
            </a:r>
          </a:p>
          <a:p>
            <a:pPr>
              <a:lnSpc>
                <a:spcPts val="3080"/>
              </a:lnSpc>
            </a:pPr>
          </a:p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데이터의 균등한 분포 -&gt; 수평적 규모 확장성 달성 위해 </a:t>
            </a:r>
          </a:p>
          <a:p>
            <a:pPr>
              <a:lnSpc>
                <a:spcPts val="3080"/>
              </a:lnSpc>
            </a:pP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Hot Spot 키 문제를 줄인다. (유명인 문제 예방)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ea typeface="Source Han Sans KR Bold"/>
              </a:rPr>
              <a:t>추가로 알면 좋을 기술 들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062095"/>
            <a:ext cx="8780716" cy="3887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아마존 다이나모(DynamoDB) 데이터베이스의 파티셔닝 관련 컴포넌트</a:t>
            </a:r>
          </a:p>
          <a:p>
            <a:pPr>
              <a:lnSpc>
                <a:spcPts val="3080"/>
              </a:lnSpc>
            </a:pPr>
          </a:p>
          <a:p>
            <a:pPr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아파치 카산드라(Apache Cassandra) 클러스터에서의 데이터 파티셔닝</a:t>
            </a:r>
          </a:p>
          <a:p>
            <a:pPr>
              <a:lnSpc>
                <a:spcPts val="3080"/>
              </a:lnSpc>
            </a:pPr>
          </a:p>
          <a:p>
            <a:pPr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디스코드(Discord) 채팅 어플리케이션</a:t>
            </a:r>
          </a:p>
          <a:p>
            <a:pPr>
              <a:lnSpc>
                <a:spcPts val="3080"/>
              </a:lnSpc>
            </a:pPr>
          </a:p>
          <a:p>
            <a:pPr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아카마이(Akamai) CDN</a:t>
            </a:r>
          </a:p>
          <a:p>
            <a:pPr>
              <a:lnSpc>
                <a:spcPts val="3080"/>
              </a:lnSpc>
            </a:pPr>
          </a:p>
          <a:p>
            <a:pPr marL="474983" indent="-237491" lvl="1">
              <a:lnSpc>
                <a:spcPts val="3080"/>
              </a:lnSpc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메그래프(Meglev) 네트워크 부하 분산기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67207" y="4452332"/>
            <a:ext cx="9353587" cy="1391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69"/>
              </a:lnSpc>
            </a:pPr>
            <a:r>
              <a:rPr lang="en-US" sz="9224" spc="-92">
                <a:solidFill>
                  <a:srgbClr val="000000"/>
                </a:solidFill>
                <a:latin typeface="Tlab 레트로라이프"/>
              </a:rPr>
              <a:t>END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들어가기 전에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52308" y="4449264"/>
            <a:ext cx="15183384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-80">
                <a:solidFill>
                  <a:srgbClr val="000000"/>
                </a:solidFill>
                <a:ea typeface="Source Han Sans KR Bold"/>
              </a:rPr>
              <a:t>안정 해시 설계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428677" y="5439047"/>
            <a:ext cx="13430646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👉</a:t>
            </a: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 수평적 규모 확장을 위해서 분산된 시스템에서도 사용할 수 있는 해시 솔루션를 만드는 과정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6567961" y="4874260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어떻게 부하를 균등하게 나눌까?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ea typeface="Source Han Sans KR Bold"/>
              </a:rPr>
              <a:t>나머지 연산으로 서버 인덱스 정하기 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4051300"/>
            <a:ext cx="488672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</a:rPr>
              <a:t>serverIndex = hash(key) % N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7694023" y="4060825"/>
            <a:ext cx="9095014" cy="1243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400" spc="-60">
                <a:solidFill>
                  <a:srgbClr val="000000"/>
                </a:solidFill>
                <a:latin typeface="Source Han Sans KR Bold"/>
                <a:ea typeface="Source Han Sans KR Bold"/>
              </a:rPr>
              <a:t>언제 사용 하냐면...</a:t>
            </a:r>
          </a:p>
          <a:p>
            <a:pPr marL="518160" indent="-259080" lvl="1">
              <a:lnSpc>
                <a:spcPts val="3359"/>
              </a:lnSpc>
              <a:buFont typeface="Arial"/>
              <a:buChar char="•"/>
            </a:pPr>
            <a:r>
              <a:rPr lang="en-US" sz="2400" spc="-60">
                <a:solidFill>
                  <a:srgbClr val="000000"/>
                </a:solidFill>
                <a:latin typeface="Source Han Sans KR Bold"/>
                <a:ea typeface="Source Han Sans KR Bold"/>
              </a:rPr>
              <a:t>서버 풀(pool) 고정 시</a:t>
            </a:r>
          </a:p>
          <a:p>
            <a:pPr marL="518160" indent="-259080" lvl="1">
              <a:lnSpc>
                <a:spcPts val="3359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-60">
                <a:solidFill>
                  <a:srgbClr val="000000"/>
                </a:solidFill>
                <a:ea typeface="Source Han Sans KR Bold"/>
              </a:rPr>
              <a:t>데이터 분포가 균등할 때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6038215"/>
            <a:ext cx="13195227" cy="1324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하지만... 서버 풀 중 일부가 동작하지 않는다면?</a:t>
            </a:r>
          </a:p>
          <a:p>
            <a:pPr marL="518162" indent="-259081" lvl="1">
              <a:lnSpc>
                <a:spcPts val="3360"/>
              </a:lnSpc>
              <a:buFont typeface="Arial"/>
              <a:buChar char="•"/>
            </a:pPr>
            <a:r>
              <a:rPr lang="en-US" sz="2400" spc="-60">
                <a:solidFill>
                  <a:srgbClr val="000000"/>
                </a:solidFill>
                <a:latin typeface="Source Han Sans KR Bold"/>
                <a:ea typeface="Source Han Sans KR Bold"/>
              </a:rPr>
              <a:t>동작 중인 서버 감소 -&gt; 정상 동작중인 서버 위주로 서버 데이터가 정해진다.</a:t>
            </a:r>
          </a:p>
          <a:p>
            <a:pPr marL="518162" indent="-259081" lvl="1">
              <a:lnSpc>
                <a:spcPts val="3360"/>
              </a:lnSpc>
              <a:spcBef>
                <a:spcPct val="0"/>
              </a:spcBef>
              <a:buFont typeface="Arial"/>
              <a:buChar char="•"/>
            </a:pPr>
            <a:r>
              <a:rPr lang="en-US" sz="2400" spc="-60">
                <a:solidFill>
                  <a:srgbClr val="000000"/>
                </a:solidFill>
                <a:latin typeface="Source Han Sans KR Bold"/>
                <a:ea typeface="Source Han Sans KR Bold"/>
              </a:rPr>
              <a:t>대부분의 캐시 클라이언트가 데이터가 없는 서버에 접속하게 될 경우가 다분하다(Cache Miss 발생)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ea typeface="Source Han Sans KR Bold"/>
              </a:rPr>
              <a:t>안정 해시 도입</a:t>
            </a:r>
            <a:r>
              <a:rPr lang="en-US" sz="2400" spc="-60">
                <a:solidFill>
                  <a:srgbClr val="000000"/>
                </a:solidFill>
                <a:latin typeface="Source Han Sans KR Bold"/>
              </a:rPr>
              <a:t> 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2546386" y="5086350"/>
            <a:ext cx="1319522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해시 테이블 크기가 조정 될 때, 오직 k/n의 키만 재배치 하는 해시 기술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8593236" y="2469703"/>
            <a:ext cx="8666064" cy="1555158"/>
          </a:xfrm>
          <a:custGeom>
            <a:avLst/>
            <a:gdLst/>
            <a:ahLst/>
            <a:cxnLst/>
            <a:rect r="r" b="b" t="t" l="l"/>
            <a:pathLst>
              <a:path h="1555158" w="8666064">
                <a:moveTo>
                  <a:pt x="0" y="0"/>
                </a:moveTo>
                <a:lnTo>
                  <a:pt x="8666064" y="0"/>
                </a:lnTo>
                <a:lnTo>
                  <a:pt x="8666064" y="1555158"/>
                </a:lnTo>
                <a:lnTo>
                  <a:pt x="0" y="15551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64005" y="4892952"/>
            <a:ext cx="3524525" cy="3648337"/>
          </a:xfrm>
          <a:custGeom>
            <a:avLst/>
            <a:gdLst/>
            <a:ahLst/>
            <a:cxnLst/>
            <a:rect r="r" b="b" t="t" l="l"/>
            <a:pathLst>
              <a:path h="3648337" w="3524525">
                <a:moveTo>
                  <a:pt x="0" y="0"/>
                </a:moveTo>
                <a:lnTo>
                  <a:pt x="3524525" y="0"/>
                </a:lnTo>
                <a:lnTo>
                  <a:pt x="3524525" y="3648337"/>
                </a:lnTo>
                <a:lnTo>
                  <a:pt x="0" y="364833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ea typeface="Source Han Sans KR Bold"/>
              </a:rPr>
              <a:t>해시 공간과 해시 링</a:t>
            </a:r>
            <a:r>
              <a:rPr lang="en-US" sz="2400" spc="-60">
                <a:solidFill>
                  <a:srgbClr val="000000"/>
                </a:solidFill>
                <a:latin typeface="Source Han Sans KR Bold"/>
              </a:rPr>
              <a:t>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4495165"/>
            <a:ext cx="7939220" cy="237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해시 링을 이용한 서버 요청 처리</a:t>
            </a:r>
          </a:p>
          <a:p>
            <a:pPr marL="474981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ea typeface="Source Han Sans KR Bold"/>
              </a:rPr>
              <a:t>해시는 서로 다른 값에 대해서 서로 다른 결과값을 나오게 하는 함수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</a:p>
          <a:p>
            <a:pPr marL="474981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해시 함수(함수 f로 지칭)를 (SHA-1)을 사용한다고 가정할 때, 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 Bold"/>
              </a:rPr>
              <a:t>       </a:t>
            </a: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해시 결과는 0 ~ (2^160 -1)의 값을 가진다.</a:t>
            </a:r>
          </a:p>
          <a:p>
            <a:pPr marL="474981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그리고 처음과 끝을 서로 맞붙이면 링이 만들어 진다.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ea typeface="Source Han Sans KR Bold"/>
              </a:rPr>
              <a:t>해시 링  동작 과정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326890"/>
            <a:ext cx="9264650" cy="1207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해시 서버 추가, 배치</a:t>
            </a:r>
          </a:p>
          <a:p>
            <a:pPr marL="474981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해시 함수 f를 이용해서 서버 IP 혹은 이름을 링 위의 어떤 이름에 대응을 시킨다</a:t>
            </a:r>
          </a:p>
          <a:p>
            <a:pPr marL="474981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해시 할 키 key0, key1, key2, ... 또한 해시 링 어느 부분에 배치할 수 있다.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ea typeface="Source Han Sans KR Bold"/>
              </a:rPr>
              <a:t>해시 링  동작 과정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326890"/>
            <a:ext cx="9189508" cy="1207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서버 조회</a:t>
            </a:r>
          </a:p>
          <a:p>
            <a:pPr marL="474981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어떤 키가 저장되는 서버 : </a:t>
            </a:r>
          </a:p>
          <a:p>
            <a:pPr marL="474981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ea typeface="Source Han Sans KR Bold"/>
              </a:rPr>
              <a:t>해당 키의 위치로부터 시계 방향으로 링을 탐색해 나가면서 만나는 첫번째 서버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5661529" cy="9055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 해시를 도입하게 되는 과정</a:t>
            </a:r>
          </a:p>
          <a:p>
            <a:pPr>
              <a:lnSpc>
                <a:spcPts val="3360"/>
              </a:lnSpc>
              <a:spcBef>
                <a:spcPct val="0"/>
              </a:spcBef>
            </a:pPr>
            <a:r>
              <a:rPr lang="en-US" sz="2400" spc="-60">
                <a:solidFill>
                  <a:srgbClr val="000000"/>
                </a:solidFill>
                <a:ea typeface="Source Han Sans KR Bold"/>
              </a:rPr>
              <a:t>해시 링  동작 과정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326890"/>
            <a:ext cx="6725179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서버 추가 시</a:t>
            </a:r>
          </a:p>
          <a:p>
            <a:pPr marL="474981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ea typeface="Source Han Sans KR Bold"/>
              </a:rPr>
              <a:t>서버를 추가하더라도 키 가운데 일부만 재배치 하면 된다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5839641"/>
            <a:ext cx="6559153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서버 제거</a:t>
            </a:r>
          </a:p>
          <a:p>
            <a:pPr marL="474981" indent="-237491" lvl="1">
              <a:lnSpc>
                <a:spcPts val="3080"/>
              </a:lnSpc>
              <a:spcBef>
                <a:spcPct val="0"/>
              </a:spcBef>
              <a:buFont typeface="Arial"/>
              <a:buChar char="•"/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하나의 서버가 제거 되면 키 가운데 일부만 재배치된다.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DAGAVlDdYj8</dc:identifier>
  <dcterms:modified xsi:type="dcterms:W3CDTF">2011-08-01T06:04:30Z</dcterms:modified>
  <cp:revision>1</cp:revision>
  <dc:title>월간CS-대용량 시스템 설계 기초_5</dc:title>
</cp:coreProperties>
</file>

<file path=docProps/thumbnail.jpeg>
</file>